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1" r:id="rId7"/>
    <p:sldId id="277" r:id="rId8"/>
    <p:sldId id="264" r:id="rId9"/>
    <p:sldId id="265" r:id="rId10"/>
    <p:sldId id="267" r:id="rId11"/>
    <p:sldId id="276" r:id="rId12"/>
    <p:sldId id="268" r:id="rId13"/>
    <p:sldId id="269" r:id="rId14"/>
    <p:sldId id="270" r:id="rId15"/>
    <p:sldId id="271" r:id="rId16"/>
    <p:sldId id="272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6F29-BE72-4244-B47D-1A779FBBB3D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A02A-87F5-436E-8BCC-1B594B9D5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A02A-87F5-436E-8BCC-1B594B9D51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9236A-7EE3-4170-B49F-4BA865DB1E5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704EEC-60A7-4BDB-831D-13238AFD37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30845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Портфоліо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директора </a:t>
            </a:r>
            <a:r>
              <a:rPr lang="uk-UA" dirty="0" err="1" smtClean="0"/>
              <a:t>Бубнівської</a:t>
            </a:r>
            <a:r>
              <a:rPr lang="uk-UA" dirty="0" smtClean="0"/>
              <a:t> загальноосвітньої </a:t>
            </a:r>
            <a:br>
              <a:rPr lang="uk-UA" dirty="0" smtClean="0"/>
            </a:br>
            <a:r>
              <a:rPr lang="uk-UA" dirty="0" smtClean="0"/>
              <a:t>школи І-ІІІ 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ф0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2468245" cy="21145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270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F:\Футбол\i0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876"/>
            <a:ext cx="2990850" cy="2247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фото альбом\DSCN02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2786082" cy="207170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:\шкільні фотографії\100_25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Планета творчості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admin\Local Settings\Temporary Internet Files\Content.Word\DSCN0324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000240"/>
            <a:ext cx="3357586" cy="25717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27000" dir="13500000" algn="br" rotWithShape="0">
              <a:schemeClr val="tx1">
                <a:alpha val="40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786058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Роботи гуртківців </a:t>
            </a:r>
            <a:r>
              <a:rPr lang="uk-UA" dirty="0" err="1" smtClean="0"/>
              <a:t>“Вишивання</a:t>
            </a:r>
            <a:r>
              <a:rPr lang="uk-UA" dirty="0" smtClean="0"/>
              <a:t>  </a:t>
            </a:r>
            <a:r>
              <a:rPr lang="uk-UA" dirty="0" err="1" smtClean="0"/>
              <a:t>стрічками”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292893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Роботи гуртківців </a:t>
            </a:r>
            <a:r>
              <a:rPr lang="uk-UA" dirty="0" err="1" smtClean="0"/>
              <a:t>“Бісероплетіння”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29330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Танцювальний гурток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Футбольний гурток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485776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Створити щось прекрасне,</a:t>
            </a:r>
          </a:p>
          <a:p>
            <a:pPr algn="ctr"/>
            <a:r>
              <a:rPr lang="uk-UA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Відчути свій талант – </a:t>
            </a:r>
          </a:p>
          <a:p>
            <a:pPr algn="ctr"/>
            <a:r>
              <a:rPr lang="uk-UA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Таким є наше гасло!</a:t>
            </a:r>
          </a:p>
          <a:p>
            <a:pPr algn="ctr"/>
            <a:r>
              <a:rPr lang="uk-UA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якості гарант.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8429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Предметні тижні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Тиждень математики </a:t>
            </a:r>
            <a:endParaRPr lang="ru-RU" dirty="0"/>
          </a:p>
        </p:txBody>
      </p:sp>
      <p:pic>
        <p:nvPicPr>
          <p:cNvPr id="9" name="Рисунок 8" descr="Изображение 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2286016" cy="1714512"/>
          </a:xfrm>
          <a:prstGeom prst="rect">
            <a:avLst/>
          </a:prstGeom>
        </p:spPr>
      </p:pic>
      <p:pic>
        <p:nvPicPr>
          <p:cNvPr id="10" name="Рисунок 9" descr="Изображение 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643050"/>
            <a:ext cx="2286016" cy="1714512"/>
          </a:xfrm>
          <a:prstGeom prst="rect">
            <a:avLst/>
          </a:prstGeom>
        </p:spPr>
      </p:pic>
      <p:pic>
        <p:nvPicPr>
          <p:cNvPr id="11" name="Рисунок 10" descr="P2110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643050"/>
            <a:ext cx="2381235" cy="1785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364331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Тиждень музики та образотворчого мистецтва</a:t>
            </a:r>
            <a:endParaRPr lang="ru-RU" dirty="0"/>
          </a:p>
        </p:txBody>
      </p:sp>
      <p:pic>
        <p:nvPicPr>
          <p:cNvPr id="2052" name="Picture 4" descr="C:\Documents and Settings\Admin\Рабочий стол\фото\IMG_0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14818"/>
            <a:ext cx="2519348" cy="188959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14818"/>
            <a:ext cx="2608636" cy="19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SAM_81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214818"/>
            <a:ext cx="2571736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i2NF051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8" y="4429156"/>
            <a:ext cx="2143116" cy="214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Позаурочна діяльність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72008"/>
            <a:ext cx="2190733" cy="1643050"/>
          </a:xfrm>
          <a:prstGeom prst="rect">
            <a:avLst/>
          </a:prstGeom>
        </p:spPr>
      </p:pic>
      <p:pic>
        <p:nvPicPr>
          <p:cNvPr id="6" name="Рисунок 5" descr="IMG_0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071546"/>
            <a:ext cx="2190765" cy="1643074"/>
          </a:xfrm>
          <a:prstGeom prst="rect">
            <a:avLst/>
          </a:prstGeom>
        </p:spPr>
      </p:pic>
      <p:pic>
        <p:nvPicPr>
          <p:cNvPr id="7" name="Рисунок 6" descr="IMG_0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071546"/>
            <a:ext cx="2190733" cy="1643050"/>
          </a:xfrm>
          <a:prstGeom prst="rect">
            <a:avLst/>
          </a:prstGeom>
        </p:spPr>
      </p:pic>
      <p:pic>
        <p:nvPicPr>
          <p:cNvPr id="8" name="Рисунок 7" descr="IMG_02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643438" y="1071546"/>
            <a:ext cx="2190733" cy="1643050"/>
          </a:xfrm>
          <a:prstGeom prst="rect">
            <a:avLst/>
          </a:prstGeom>
        </p:spPr>
      </p:pic>
      <p:pic>
        <p:nvPicPr>
          <p:cNvPr id="15" name="Рисунок 14" descr="IMG_03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357422" y="4572008"/>
            <a:ext cx="2190765" cy="1643074"/>
          </a:xfrm>
          <a:prstGeom prst="rect">
            <a:avLst/>
          </a:prstGeom>
        </p:spPr>
      </p:pic>
      <p:pic>
        <p:nvPicPr>
          <p:cNvPr id="16" name="Рисунок 15" descr="SAM_02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3" y="2786058"/>
            <a:ext cx="2190701" cy="1643026"/>
          </a:xfrm>
          <a:prstGeom prst="rect">
            <a:avLst/>
          </a:prstGeom>
        </p:spPr>
      </p:pic>
      <p:pic>
        <p:nvPicPr>
          <p:cNvPr id="17" name="Рисунок 16" descr="SAM_78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2786082"/>
            <a:ext cx="2190733" cy="1643050"/>
          </a:xfrm>
          <a:prstGeom prst="rect">
            <a:avLst/>
          </a:prstGeom>
        </p:spPr>
      </p:pic>
      <p:pic>
        <p:nvPicPr>
          <p:cNvPr id="18" name="Рисунок 17" descr="IMG_3038.jpg"/>
          <p:cNvPicPr>
            <a:picLocks noChangeAspect="1"/>
          </p:cNvPicPr>
          <p:nvPr/>
        </p:nvPicPr>
        <p:blipFill>
          <a:blip r:embed="rId10" cstate="print"/>
          <a:srcRect l="21585" t="6067" r="8523"/>
          <a:stretch>
            <a:fillRect/>
          </a:stretch>
        </p:blipFill>
        <p:spPr>
          <a:xfrm>
            <a:off x="6897233" y="2786058"/>
            <a:ext cx="2175361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57158" y="2143116"/>
            <a:ext cx="1714512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P130005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9454" y="4572008"/>
            <a:ext cx="2190733" cy="1643050"/>
          </a:xfrm>
          <a:prstGeom prst="rect">
            <a:avLst/>
          </a:prstGeom>
        </p:spPr>
      </p:pic>
      <p:pic>
        <p:nvPicPr>
          <p:cNvPr id="21" name="Рисунок 20" descr="i4TWA32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158" y="571480"/>
            <a:ext cx="1200150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1-100616125908-phpapp02-slide-9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1-100616125908-phpapp02-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858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1-100616125908-phpapp02-slide-13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Модель випускника сучасної школи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28992" y="2928934"/>
            <a:ext cx="2971792" cy="1928826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uk-UA" sz="2800" dirty="0">
                <a:solidFill>
                  <a:schemeClr val="tx1"/>
                </a:solidFill>
              </a:rPr>
              <a:t>випускник</a:t>
            </a: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571472" y="2500306"/>
            <a:ext cx="2214578" cy="107157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досвідчена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3643312" y="1643050"/>
            <a:ext cx="2143134" cy="10572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</a:p>
        </p:txBody>
      </p:sp>
      <p:sp>
        <p:nvSpPr>
          <p:cNvPr id="8" name="Овал 7"/>
          <p:cNvSpPr/>
          <p:nvPr/>
        </p:nvSpPr>
        <p:spPr>
          <a:xfrm>
            <a:off x="6643702" y="3000376"/>
            <a:ext cx="2000275" cy="1071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 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072198" y="5000636"/>
            <a:ext cx="2214578" cy="128587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57290" y="4643446"/>
            <a:ext cx="2357454" cy="1214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творча </a:t>
            </a:r>
          </a:p>
        </p:txBody>
      </p:sp>
      <p:cxnSp>
        <p:nvCxnSpPr>
          <p:cNvPr id="13" name="Прямая со стрелкой 12"/>
          <p:cNvCxnSpPr>
            <a:endCxn id="6" idx="4"/>
          </p:cNvCxnSpPr>
          <p:nvPr/>
        </p:nvCxnSpPr>
        <p:spPr>
          <a:xfrm rot="16200000" flipV="1">
            <a:off x="4672018" y="2743199"/>
            <a:ext cx="228596" cy="142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6"/>
          </p:cNvCxnSpPr>
          <p:nvPr/>
        </p:nvCxnSpPr>
        <p:spPr>
          <a:xfrm flipV="1">
            <a:off x="6400784" y="3786190"/>
            <a:ext cx="38579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86446" y="471488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571736" y="3357562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643306" y="478632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«</a:t>
            </a:r>
            <a:r>
              <a:rPr lang="uk-UA" b="1" i="1" dirty="0" smtClean="0"/>
              <a:t>Якщо у нас є мета, ми завжди прийдемо туди, куди хочемо</a:t>
            </a:r>
            <a:r>
              <a:rPr lang="uk-UA" dirty="0" smtClean="0"/>
              <a:t>»</a:t>
            </a:r>
          </a:p>
          <a:p>
            <a:pPr algn="ctr">
              <a:buNone/>
            </a:pPr>
            <a:r>
              <a:rPr lang="uk-UA" dirty="0" smtClean="0"/>
              <a:t>						</a:t>
            </a:r>
            <a:r>
              <a:rPr lang="uk-UA" dirty="0" err="1" smtClean="0"/>
              <a:t>Вінстон</a:t>
            </a:r>
            <a:r>
              <a:rPr lang="uk-UA" dirty="0" smtClean="0"/>
              <a:t> </a:t>
            </a:r>
            <a:r>
              <a:rPr lang="uk-UA" dirty="0" err="1" smtClean="0"/>
              <a:t>Черчілль</a:t>
            </a:r>
            <a:endParaRPr lang="uk-UA" sz="36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aturka1920_40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5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6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ДЯКУЮ ЗА УВАГУ!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714356"/>
            <a:ext cx="3161114" cy="4214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C00000"/>
                </a:solidFill>
              </a:rPr>
              <a:t>Вільчевський</a:t>
            </a:r>
            <a:r>
              <a:rPr lang="uk-UA" dirty="0" smtClean="0">
                <a:solidFill>
                  <a:srgbClr val="C00000"/>
                </a:solidFill>
              </a:rPr>
              <a:t> Анатолій Володимирович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714488"/>
            <a:ext cx="50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/>
              <a:t>Дата народження – </a:t>
            </a:r>
            <a:r>
              <a:rPr lang="uk-UA" sz="1400" b="1" dirty="0" smtClean="0"/>
              <a:t>   3 квітня  1957  </a:t>
            </a:r>
            <a:r>
              <a:rPr lang="uk-UA" sz="1400" b="1" dirty="0"/>
              <a:t>р.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uk-UA" sz="1400" b="1" dirty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 smtClean="0"/>
              <a:t>Освіта  </a:t>
            </a:r>
            <a:r>
              <a:rPr lang="uk-UA" sz="1400" dirty="0"/>
              <a:t>-    </a:t>
            </a:r>
            <a:r>
              <a:rPr lang="uk-UA" sz="1400" b="1" dirty="0" smtClean="0"/>
              <a:t>вища </a:t>
            </a:r>
            <a:r>
              <a:rPr lang="uk-UA" sz="1400" b="1" dirty="0"/>
              <a:t>,  </a:t>
            </a:r>
            <a:r>
              <a:rPr lang="uk-UA" sz="1400" b="1" dirty="0" smtClean="0"/>
              <a:t>ЛДПІ,  1982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 smtClean="0"/>
              <a:t>Спеціальність -       </a:t>
            </a:r>
            <a:r>
              <a:rPr lang="uk-UA" sz="1400" b="1" dirty="0" smtClean="0"/>
              <a:t>вчитель історії,</a:t>
            </a:r>
            <a:endParaRPr lang="ru-RU" sz="1400" b="1" dirty="0" smtClean="0"/>
          </a:p>
          <a:p>
            <a:r>
              <a:rPr lang="uk-UA" sz="1400" b="1" dirty="0" smtClean="0"/>
              <a:t>                                    </a:t>
            </a:r>
            <a:r>
              <a:rPr lang="uk-UA" sz="1400" b="1" dirty="0" err="1" smtClean="0"/>
              <a:t>суспільствозна</a:t>
            </a:r>
            <a:r>
              <a:rPr lang="ru-RU" sz="1400" b="1" dirty="0" smtClean="0"/>
              <a:t>в</a:t>
            </a:r>
            <a:r>
              <a:rPr lang="uk-UA" sz="1400" b="1" dirty="0" err="1" smtClean="0"/>
              <a:t>ства</a:t>
            </a:r>
            <a:endParaRPr lang="uk-UA" sz="1400" b="1" dirty="0" smtClean="0"/>
          </a:p>
          <a:p>
            <a:endParaRPr lang="uk-UA" sz="1400" b="1" dirty="0" smtClean="0"/>
          </a:p>
          <a:p>
            <a:endParaRPr lang="uk-UA" sz="1400" dirty="0" smtClean="0"/>
          </a:p>
          <a:p>
            <a:r>
              <a:rPr lang="uk-UA" sz="1400" dirty="0" smtClean="0"/>
              <a:t>Кваліфікаційна </a:t>
            </a:r>
            <a:r>
              <a:rPr lang="uk-UA" sz="1400" dirty="0"/>
              <a:t>категорія </a:t>
            </a:r>
            <a:r>
              <a:rPr lang="uk-UA" sz="1400" dirty="0" smtClean="0"/>
              <a:t> - </a:t>
            </a:r>
            <a:r>
              <a:rPr lang="en-US" sz="1400" dirty="0" smtClean="0"/>
              <a:t> </a:t>
            </a:r>
            <a:r>
              <a:rPr lang="uk-UA" sz="1400" b="1" dirty="0" smtClean="0"/>
              <a:t>спеціаліст вищої   категорії</a:t>
            </a:r>
          </a:p>
          <a:p>
            <a:endParaRPr lang="uk-UA" sz="1400" b="1" dirty="0" smtClean="0"/>
          </a:p>
          <a:p>
            <a:endParaRPr lang="uk-UA" sz="1400" dirty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/>
              <a:t>Стаж педагогічної роботи </a:t>
            </a:r>
            <a:r>
              <a:rPr lang="uk-UA" sz="1400" b="1" dirty="0" smtClean="0"/>
              <a:t>– </a:t>
            </a:r>
            <a:r>
              <a:rPr lang="en-US" sz="1400" b="1" dirty="0" smtClean="0"/>
              <a:t> </a:t>
            </a:r>
            <a:r>
              <a:rPr lang="uk-UA" sz="1400" b="1" dirty="0" smtClean="0"/>
              <a:t> 31 рік</a:t>
            </a:r>
            <a:endParaRPr lang="ru-RU" sz="1400" b="1" dirty="0"/>
          </a:p>
          <a:p>
            <a:endParaRPr lang="ru-RU" sz="1400" dirty="0"/>
          </a:p>
        </p:txBody>
      </p:sp>
      <p:pic>
        <p:nvPicPr>
          <p:cNvPr id="7" name="Рисунок 6" descr="17.bmp"/>
          <p:cNvPicPr>
            <a:picLocks noChangeAspect="1"/>
          </p:cNvPicPr>
          <p:nvPr/>
        </p:nvPicPr>
        <p:blipFill>
          <a:blip r:embed="rId3" cstate="print"/>
          <a:srcRect l="8499" t="5212"/>
          <a:stretch>
            <a:fillRect/>
          </a:stretch>
        </p:blipFill>
        <p:spPr>
          <a:xfrm rot="5765084">
            <a:off x="4358859" y="4551206"/>
            <a:ext cx="1698996" cy="2415722"/>
          </a:xfrm>
          <a:prstGeom prst="rect">
            <a:avLst/>
          </a:prstGeom>
        </p:spPr>
      </p:pic>
      <p:pic>
        <p:nvPicPr>
          <p:cNvPr id="8" name="Рисунок 7" descr="18.bmp"/>
          <p:cNvPicPr>
            <a:picLocks noChangeAspect="1"/>
          </p:cNvPicPr>
          <p:nvPr/>
        </p:nvPicPr>
        <p:blipFill>
          <a:blip r:embed="rId4" cstate="print"/>
          <a:srcRect l="4167" t="6337" b="4028"/>
          <a:stretch>
            <a:fillRect/>
          </a:stretch>
        </p:blipFill>
        <p:spPr>
          <a:xfrm rot="5249524">
            <a:off x="1379947" y="4427421"/>
            <a:ext cx="1890332" cy="242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14686"/>
            <a:ext cx="3500462" cy="33658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615262" cy="438912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ВИВЧЕННЯ  ОСОБИСТІСТНИХ  РИС І МОЖЛИВОСТЕЙ  КОЖНОГО  ВЧИТЕЛЯ, ФОРМУВАННЯ  ТВОРЧОГО,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ПРАЦЕЗДАТНОГО КОЛЕКТИВУ.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Педагогічне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uk-UA" sz="4000" b="1" dirty="0" smtClean="0">
                <a:solidFill>
                  <a:srgbClr val="FF3300"/>
                </a:solidFill>
              </a:rPr>
              <a:t>ЩОБ  МАТИ  ПРАВО  ВЧИТИ  ІНШИХ , ПОТРІБНО  ПОСТІЙНО  ВЧИТИСЯ  САМОМУ. </a:t>
            </a:r>
            <a:endParaRPr lang="ru-RU" sz="4000" b="1" dirty="0" smtClean="0">
              <a:solidFill>
                <a:srgbClr val="FF3300"/>
              </a:solidFill>
            </a:endParaRPr>
          </a:p>
          <a:p>
            <a:pPr>
              <a:buNone/>
            </a:pPr>
            <a:endParaRPr lang="ru-RU" sz="4000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2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428892" cy="2081907"/>
          </a:xfrm>
          <a:prstGeom prst="rect">
            <a:avLst/>
          </a:prstGeom>
        </p:spPr>
      </p:pic>
      <p:pic>
        <p:nvPicPr>
          <p:cNvPr id="5" name="Рисунок 4" descr="1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1"/>
            <a:ext cx="1857388" cy="183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3857652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НАГОРОДИ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229600" cy="450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5143536"/>
                <a:gridCol w="2228808"/>
              </a:tblGrid>
              <a:tr h="36326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№ п/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ВИД НАГОРОДИ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157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</a:t>
                      </a:r>
                    </a:p>
                    <a:p>
                      <a:r>
                        <a:rPr lang="uk-UA" sz="1400" dirty="0" smtClean="0"/>
                        <a:t>2</a:t>
                      </a:r>
                    </a:p>
                    <a:p>
                      <a:r>
                        <a:rPr lang="uk-UA" sz="1400" dirty="0" smtClean="0"/>
                        <a:t>3</a:t>
                      </a:r>
                    </a:p>
                    <a:p>
                      <a:r>
                        <a:rPr lang="uk-UA" sz="1400" dirty="0" smtClean="0"/>
                        <a:t>4</a:t>
                      </a:r>
                    </a:p>
                    <a:p>
                      <a:r>
                        <a:rPr lang="uk-UA" sz="1400" dirty="0" smtClean="0"/>
                        <a:t>5</a:t>
                      </a:r>
                    </a:p>
                    <a:p>
                      <a:endParaRPr lang="uk-UA" sz="1400" dirty="0" smtClean="0"/>
                    </a:p>
                    <a:p>
                      <a:r>
                        <a:rPr lang="uk-UA" sz="1400" dirty="0" smtClean="0"/>
                        <a:t>6</a:t>
                      </a:r>
                    </a:p>
                    <a:p>
                      <a:r>
                        <a:rPr lang="uk-UA" sz="1400" dirty="0" smtClean="0"/>
                        <a:t>7</a:t>
                      </a:r>
                    </a:p>
                    <a:p>
                      <a:r>
                        <a:rPr lang="uk-UA" sz="1400" dirty="0" smtClean="0"/>
                        <a:t>8</a:t>
                      </a:r>
                    </a:p>
                    <a:p>
                      <a:r>
                        <a:rPr lang="uk-UA" sz="1400" dirty="0" smtClean="0"/>
                        <a:t>9</a:t>
                      </a:r>
                    </a:p>
                    <a:p>
                      <a:r>
                        <a:rPr lang="uk-UA" sz="1400" dirty="0" smtClean="0"/>
                        <a:t>10</a:t>
                      </a:r>
                    </a:p>
                    <a:p>
                      <a:r>
                        <a:rPr lang="uk-UA" sz="1400" dirty="0" smtClean="0"/>
                        <a:t>11</a:t>
                      </a:r>
                    </a:p>
                    <a:p>
                      <a:r>
                        <a:rPr lang="uk-UA" sz="1400" dirty="0" smtClean="0"/>
                        <a:t>12</a:t>
                      </a:r>
                    </a:p>
                    <a:p>
                      <a:r>
                        <a:rPr lang="uk-UA" sz="1400" dirty="0" smtClean="0"/>
                        <a:t>13</a:t>
                      </a:r>
                    </a:p>
                    <a:p>
                      <a:r>
                        <a:rPr lang="uk-UA" sz="1400" dirty="0" smtClean="0"/>
                        <a:t>14</a:t>
                      </a:r>
                    </a:p>
                    <a:p>
                      <a:r>
                        <a:rPr lang="uk-UA" sz="1400" dirty="0" smtClean="0"/>
                        <a:t>15</a:t>
                      </a:r>
                    </a:p>
                    <a:p>
                      <a:r>
                        <a:rPr lang="uk-UA" sz="1400" dirty="0" smtClean="0"/>
                        <a:t>16</a:t>
                      </a:r>
                    </a:p>
                    <a:p>
                      <a:r>
                        <a:rPr lang="uk-UA" sz="1400" dirty="0" smtClean="0"/>
                        <a:t>17</a:t>
                      </a:r>
                    </a:p>
                    <a:p>
                      <a:r>
                        <a:rPr lang="uk-UA" sz="14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Грамота</a:t>
                      </a:r>
                      <a:r>
                        <a:rPr lang="uk-UA" sz="1400" baseline="0" dirty="0" smtClean="0"/>
                        <a:t>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Грамота</a:t>
                      </a:r>
                      <a:r>
                        <a:rPr lang="uk-UA" sz="1400" baseline="0" dirty="0" smtClean="0"/>
                        <a:t>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Грамота Обласної ради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Грамота</a:t>
                      </a:r>
                      <a:r>
                        <a:rPr lang="uk-UA" sz="1400" baseline="0" dirty="0" smtClean="0"/>
                        <a:t>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Грамота управління освіти і науки Волинської обласної державної</a:t>
                      </a:r>
                      <a:r>
                        <a:rPr lang="uk-UA" sz="1400" baseline="0" dirty="0" smtClean="0"/>
                        <a:t> адміністрації.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Грамота</a:t>
                      </a:r>
                      <a:r>
                        <a:rPr lang="uk-UA" sz="1400" baseline="0" dirty="0" smtClean="0"/>
                        <a:t>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  <a:endParaRPr lang="uk-UA" sz="14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baseline="0" dirty="0" smtClean="0"/>
                        <a:t>Подяка  </a:t>
                      </a:r>
                      <a:r>
                        <a:rPr lang="uk-UA" sz="1400" b="0" baseline="0" dirty="0" err="1" smtClean="0"/>
                        <a:t>Локачинської</a:t>
                      </a:r>
                      <a:r>
                        <a:rPr lang="uk-UA" sz="1400" b="0" baseline="0" dirty="0" smtClean="0"/>
                        <a:t> районної державної адміністрації.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baseline="0" dirty="0" smtClean="0"/>
                        <a:t>Подяка  </a:t>
                      </a:r>
                      <a:r>
                        <a:rPr lang="uk-UA" sz="1400" b="0" baseline="0" dirty="0" err="1" smtClean="0"/>
                        <a:t>Локачинської</a:t>
                      </a:r>
                      <a:r>
                        <a:rPr lang="uk-UA" sz="1400" b="0" baseline="0" dirty="0" smtClean="0"/>
                        <a:t> районної державної адміністрації.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 відділу  освіти </a:t>
                      </a:r>
                      <a:r>
                        <a:rPr lang="uk-UA" sz="1400" baseline="0" dirty="0" err="1" smtClean="0"/>
                        <a:t>Локачинської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райдержадмінстрації</a:t>
                      </a:r>
                      <a:r>
                        <a:rPr lang="uk-UA" sz="1400" baseline="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/>
                        <a:t>Подяка від народного депутата України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Н-з</a:t>
                      </a:r>
                      <a:r>
                        <a:rPr lang="uk-UA" sz="1400" dirty="0" smtClean="0"/>
                        <a:t> №97/1</a:t>
                      </a:r>
                      <a:r>
                        <a:rPr lang="uk-UA" sz="1400" baseline="0" dirty="0" smtClean="0"/>
                        <a:t> від</a:t>
                      </a:r>
                      <a:r>
                        <a:rPr lang="uk-UA" sz="1400" dirty="0" smtClean="0"/>
                        <a:t> 07.09.2010</a:t>
                      </a:r>
                    </a:p>
                    <a:p>
                      <a:r>
                        <a:rPr lang="uk-UA" sz="1400" dirty="0" smtClean="0"/>
                        <a:t>2007 р.</a:t>
                      </a:r>
                    </a:p>
                    <a:p>
                      <a:r>
                        <a:rPr lang="uk-UA" sz="1400" dirty="0" smtClean="0"/>
                        <a:t>3 жовтня 2004 р.</a:t>
                      </a:r>
                    </a:p>
                    <a:p>
                      <a:r>
                        <a:rPr lang="uk-UA" sz="1400" dirty="0" smtClean="0"/>
                        <a:t>серпень 2003р.</a:t>
                      </a:r>
                    </a:p>
                    <a:p>
                      <a:r>
                        <a:rPr lang="uk-UA" sz="1400" dirty="0" smtClean="0"/>
                        <a:t>2002р.</a:t>
                      </a:r>
                    </a:p>
                    <a:p>
                      <a:endParaRPr lang="uk-UA" sz="1400" dirty="0" smtClean="0"/>
                    </a:p>
                    <a:p>
                      <a:r>
                        <a:rPr lang="uk-UA" sz="1400" dirty="0" smtClean="0"/>
                        <a:t>27.08.1999р.</a:t>
                      </a:r>
                    </a:p>
                    <a:p>
                      <a:r>
                        <a:rPr lang="uk-UA" sz="1400" dirty="0" smtClean="0"/>
                        <a:t>12 липня 2013 р.</a:t>
                      </a:r>
                    </a:p>
                    <a:p>
                      <a:r>
                        <a:rPr lang="uk-UA" sz="1400" dirty="0" smtClean="0"/>
                        <a:t>24 серпня 2011 р.</a:t>
                      </a:r>
                    </a:p>
                    <a:p>
                      <a:r>
                        <a:rPr lang="uk-UA" sz="1400" dirty="0" smtClean="0"/>
                        <a:t>2010 р.</a:t>
                      </a:r>
                    </a:p>
                    <a:p>
                      <a:r>
                        <a:rPr lang="uk-UA" sz="1400" dirty="0" smtClean="0"/>
                        <a:t>2009 р.</a:t>
                      </a:r>
                    </a:p>
                    <a:p>
                      <a:r>
                        <a:rPr lang="uk-UA" sz="1400" dirty="0" err="1" smtClean="0"/>
                        <a:t>Н-з</a:t>
                      </a:r>
                      <a:r>
                        <a:rPr lang="uk-UA" sz="1400" dirty="0" smtClean="0"/>
                        <a:t> № 100/3  від 19.08.08р.</a:t>
                      </a:r>
                    </a:p>
                    <a:p>
                      <a:r>
                        <a:rPr lang="uk-UA" sz="1400" dirty="0" err="1" smtClean="0"/>
                        <a:t>Н-з</a:t>
                      </a:r>
                      <a:r>
                        <a:rPr lang="uk-UA" sz="1400" dirty="0" smtClean="0"/>
                        <a:t> №76 від 17.08.2007р.</a:t>
                      </a:r>
                    </a:p>
                    <a:p>
                      <a:r>
                        <a:rPr lang="uk-UA" sz="1400" dirty="0" smtClean="0"/>
                        <a:t>2006р.</a:t>
                      </a:r>
                    </a:p>
                    <a:p>
                      <a:r>
                        <a:rPr lang="uk-UA" sz="1400" dirty="0" smtClean="0"/>
                        <a:t>2005 р.</a:t>
                      </a:r>
                    </a:p>
                    <a:p>
                      <a:r>
                        <a:rPr lang="uk-UA" sz="1400" dirty="0" smtClean="0"/>
                        <a:t>2004 р.</a:t>
                      </a:r>
                    </a:p>
                    <a:p>
                      <a:r>
                        <a:rPr lang="uk-UA" sz="1400" dirty="0" smtClean="0"/>
                        <a:t>2002 р.</a:t>
                      </a:r>
                    </a:p>
                    <a:p>
                      <a:r>
                        <a:rPr lang="uk-UA" sz="1400" dirty="0" smtClean="0"/>
                        <a:t>2013 р.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25" y="4908439"/>
            <a:ext cx="1317903" cy="1949561"/>
          </a:xfrm>
          <a:prstGeom prst="rect">
            <a:avLst/>
          </a:prstGeom>
        </p:spPr>
      </p:pic>
      <p:pic>
        <p:nvPicPr>
          <p:cNvPr id="8" name="Рисунок 7" descr="13.bmp"/>
          <p:cNvPicPr>
            <a:picLocks noChangeAspect="1"/>
          </p:cNvPicPr>
          <p:nvPr/>
        </p:nvPicPr>
        <p:blipFill>
          <a:blip r:embed="rId3" cstate="print"/>
          <a:srcRect b="3031"/>
          <a:stretch>
            <a:fillRect/>
          </a:stretch>
        </p:blipFill>
        <p:spPr>
          <a:xfrm>
            <a:off x="1500166" y="4857760"/>
            <a:ext cx="1408577" cy="2000240"/>
          </a:xfrm>
          <a:prstGeom prst="rect">
            <a:avLst/>
          </a:prstGeom>
        </p:spPr>
      </p:pic>
      <p:pic>
        <p:nvPicPr>
          <p:cNvPr id="9" name="Рисунок 8" descr="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881666"/>
            <a:ext cx="1378917" cy="1976334"/>
          </a:xfrm>
          <a:prstGeom prst="rect">
            <a:avLst/>
          </a:prstGeom>
        </p:spPr>
      </p:pic>
      <p:pic>
        <p:nvPicPr>
          <p:cNvPr id="10" name="Рисунок 9" descr="14.bmp"/>
          <p:cNvPicPr>
            <a:picLocks noChangeAspect="1"/>
          </p:cNvPicPr>
          <p:nvPr/>
        </p:nvPicPr>
        <p:blipFill>
          <a:blip r:embed="rId5" cstate="print"/>
          <a:srcRect r="2818" b="4166"/>
          <a:stretch>
            <a:fillRect/>
          </a:stretch>
        </p:blipFill>
        <p:spPr>
          <a:xfrm>
            <a:off x="2928926" y="4827468"/>
            <a:ext cx="1500198" cy="2030532"/>
          </a:xfrm>
          <a:prstGeom prst="rect">
            <a:avLst/>
          </a:prstGeom>
        </p:spPr>
      </p:pic>
      <p:pic>
        <p:nvPicPr>
          <p:cNvPr id="11" name="Рисунок 10" descr="1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839551"/>
            <a:ext cx="1470583" cy="2018449"/>
          </a:xfrm>
          <a:prstGeom prst="rect">
            <a:avLst/>
          </a:prstGeom>
        </p:spPr>
      </p:pic>
      <p:pic>
        <p:nvPicPr>
          <p:cNvPr id="12" name="Рисунок 11" descr="16.bmp"/>
          <p:cNvPicPr>
            <a:picLocks noChangeAspect="1"/>
          </p:cNvPicPr>
          <p:nvPr/>
        </p:nvPicPr>
        <p:blipFill>
          <a:blip r:embed="rId7" cstate="print"/>
          <a:srcRect l="4246" t="2083" r="4287"/>
          <a:stretch>
            <a:fillRect/>
          </a:stretch>
        </p:blipFill>
        <p:spPr>
          <a:xfrm>
            <a:off x="7500958" y="4857760"/>
            <a:ext cx="1361871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Навчальна проблема школи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071678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Особистісно</a:t>
            </a:r>
            <a:r>
              <a:rPr lang="uk-UA" sz="2800" dirty="0" smtClean="0"/>
              <a:t> орієнтований підхід у навчальній діяльності як засіб творчого розвитку учителя й учня.</a:t>
            </a:r>
          </a:p>
          <a:p>
            <a:endParaRPr lang="uk-UA" sz="2800" dirty="0"/>
          </a:p>
        </p:txBody>
      </p:sp>
      <p:pic>
        <p:nvPicPr>
          <p:cNvPr id="5" name="Рисунок 4" descr="komputer-1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72074"/>
            <a:ext cx="2286016" cy="1306295"/>
          </a:xfrm>
          <a:prstGeom prst="rect">
            <a:avLst/>
          </a:prstGeom>
        </p:spPr>
      </p:pic>
      <p:pic>
        <p:nvPicPr>
          <p:cNvPr id="3074" name="Picture 2" descr="D:\Юхно М.А.2\малюнки\Новый рисунок (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143512"/>
            <a:ext cx="1509346" cy="1495414"/>
          </a:xfrm>
          <a:prstGeom prst="rect">
            <a:avLst/>
          </a:prstGeom>
          <a:noFill/>
        </p:spPr>
      </p:pic>
      <p:pic>
        <p:nvPicPr>
          <p:cNvPr id="1026" name="Picture 2" descr="F:\фото1 кл\Изображение 090.jpg"/>
          <p:cNvPicPr>
            <a:picLocks noChangeAspect="1" noChangeArrowheads="1"/>
          </p:cNvPicPr>
          <p:nvPr/>
        </p:nvPicPr>
        <p:blipFill>
          <a:blip r:embed="rId4" cstate="print"/>
          <a:srcRect b="16949"/>
          <a:stretch>
            <a:fillRect/>
          </a:stretch>
        </p:blipFill>
        <p:spPr bwMode="auto">
          <a:xfrm>
            <a:off x="4714876" y="2428868"/>
            <a:ext cx="4357718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980"/>
          </a:xfrm>
        </p:spPr>
        <p:txBody>
          <a:bodyPr/>
          <a:lstStyle/>
          <a:p>
            <a:pPr algn="ctr"/>
            <a:r>
              <a:rPr lang="uk-UA" dirty="0" smtClean="0"/>
              <a:t>Виховна проблема школи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214422"/>
            <a:ext cx="4357718" cy="2286016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П</a:t>
            </a:r>
            <a:r>
              <a:rPr lang="uk-UA" sz="2000" dirty="0" smtClean="0"/>
              <a:t>ідвищення ефективності виховного процесу шляхом використання елементів народознавства в роботі педагогічного колективу.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71546"/>
            <a:ext cx="257188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424" y="1071546"/>
            <a:ext cx="2522732" cy="18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2759092" cy="206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18" y="3000372"/>
            <a:ext cx="2786082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D:\Юхно М.А.2\альбом ШКОЛА\день вишивки\IMG_02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071810"/>
            <a:ext cx="1785950" cy="2381373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72000" y="4143380"/>
            <a:ext cx="1789342" cy="23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Обличчя школи</a:t>
            </a:r>
            <a:endParaRPr lang="ru-RU" dirty="0"/>
          </a:p>
        </p:txBody>
      </p:sp>
      <p:pic>
        <p:nvPicPr>
          <p:cNvPr id="4" name="Содержимое 3" descr="DSCN01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2563287" cy="1922465"/>
          </a:xfrm>
        </p:spPr>
      </p:pic>
      <p:pic>
        <p:nvPicPr>
          <p:cNvPr id="5" name="Рисунок 4" descr="DSCN0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857232"/>
            <a:ext cx="2666986" cy="2000240"/>
          </a:xfrm>
          <a:prstGeom prst="rect">
            <a:avLst/>
          </a:prstGeom>
        </p:spPr>
      </p:pic>
      <p:pic>
        <p:nvPicPr>
          <p:cNvPr id="6" name="Рисунок 5" descr="DSCN0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928670"/>
            <a:ext cx="2524110" cy="189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2928934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Кабінети початкових класів</a:t>
            </a:r>
            <a:endParaRPr lang="ru-RU" sz="1400" dirty="0"/>
          </a:p>
        </p:txBody>
      </p:sp>
      <p:pic>
        <p:nvPicPr>
          <p:cNvPr id="8" name="Рисунок 7" descr="DSCN0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643315"/>
            <a:ext cx="2571768" cy="192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643578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Кабінет історії та географії</a:t>
            </a:r>
            <a:endParaRPr lang="ru-RU" sz="1400" dirty="0"/>
          </a:p>
        </p:txBody>
      </p:sp>
      <p:pic>
        <p:nvPicPr>
          <p:cNvPr id="10" name="Рисунок 9" descr="DSCN01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3571876"/>
            <a:ext cx="2667018" cy="2000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554" y="5857892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 математики</a:t>
            </a:r>
            <a:endParaRPr lang="ru-RU" sz="1400" dirty="0"/>
          </a:p>
        </p:txBody>
      </p:sp>
      <p:pic>
        <p:nvPicPr>
          <p:cNvPr id="12" name="Рисунок 11" descr="DSCN01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571876"/>
            <a:ext cx="2786082" cy="2089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388" y="585789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 біології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2527291" cy="1895468"/>
          </a:xfrm>
        </p:spPr>
      </p:pic>
      <p:sp>
        <p:nvSpPr>
          <p:cNvPr id="5" name="TextBox 4"/>
          <p:cNvSpPr txBox="1"/>
          <p:nvPr/>
        </p:nvSpPr>
        <p:spPr>
          <a:xfrm>
            <a:off x="500034" y="250030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Методичний кабінет</a:t>
            </a:r>
            <a:endParaRPr lang="ru-RU" sz="1400" dirty="0"/>
          </a:p>
        </p:txBody>
      </p:sp>
      <p:pic>
        <p:nvPicPr>
          <p:cNvPr id="6" name="Рисунок 5" descr="DSCN0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71480"/>
            <a:ext cx="2500330" cy="187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2500306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 ДПЮ</a:t>
            </a:r>
            <a:endParaRPr lang="ru-RU" sz="1400" dirty="0"/>
          </a:p>
        </p:txBody>
      </p:sp>
      <p:pic>
        <p:nvPicPr>
          <p:cNvPr id="8" name="Рисунок 7" descr="DSCN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571480"/>
            <a:ext cx="2476485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242886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 фізики</a:t>
            </a:r>
            <a:endParaRPr lang="ru-RU" sz="1400" dirty="0"/>
          </a:p>
        </p:txBody>
      </p:sp>
      <p:pic>
        <p:nvPicPr>
          <p:cNvPr id="11" name="Рисунок 10" descr="DSCN01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286124"/>
            <a:ext cx="2857488" cy="214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538" y="557214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 світової літератури та англійської мови</a:t>
            </a:r>
            <a:endParaRPr lang="ru-RU" sz="1400" dirty="0"/>
          </a:p>
        </p:txBody>
      </p:sp>
      <p:pic>
        <p:nvPicPr>
          <p:cNvPr id="13" name="Рисунок 12" descr="DSCN0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286124"/>
            <a:ext cx="2928958" cy="21967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628" y="557214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Кабінет української мови та літератури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407</Words>
  <Application>Microsoft Office PowerPoint</Application>
  <PresentationFormat>Экран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Портфоліо директора Бубнівської загальноосвітньої  школи І-ІІІ ст.</vt:lpstr>
      <vt:lpstr>Слайд 2</vt:lpstr>
      <vt:lpstr>Проблема </vt:lpstr>
      <vt:lpstr>Педагогічне кредо</vt:lpstr>
      <vt:lpstr>НАГОРОДИ</vt:lpstr>
      <vt:lpstr>Навчальна проблема школи</vt:lpstr>
      <vt:lpstr>Виховна проблема школи</vt:lpstr>
      <vt:lpstr>Обличчя школи</vt:lpstr>
      <vt:lpstr>Слайд 9</vt:lpstr>
      <vt:lpstr>Планета творчості</vt:lpstr>
      <vt:lpstr>Предметні тижні</vt:lpstr>
      <vt:lpstr>Позаурочна діяльність </vt:lpstr>
      <vt:lpstr>Слайд 13</vt:lpstr>
      <vt:lpstr>Слайд 14</vt:lpstr>
      <vt:lpstr>Слайд 15</vt:lpstr>
      <vt:lpstr>Модель випускника сучасної школи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директора Бубнівської загальноосвітньої  школи І-ІІІ ст.</dc:title>
  <dc:creator>User</dc:creator>
  <cp:lastModifiedBy>User</cp:lastModifiedBy>
  <cp:revision>47</cp:revision>
  <dcterms:created xsi:type="dcterms:W3CDTF">2014-04-06T15:04:13Z</dcterms:created>
  <dcterms:modified xsi:type="dcterms:W3CDTF">2014-04-09T07:19:07Z</dcterms:modified>
</cp:coreProperties>
</file>