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5" r:id="rId3"/>
    <p:sldId id="259" r:id="rId4"/>
    <p:sldId id="266" r:id="rId5"/>
    <p:sldId id="267" r:id="rId6"/>
    <p:sldId id="257" r:id="rId7"/>
    <p:sldId id="258" r:id="rId8"/>
    <p:sldId id="268" r:id="rId9"/>
    <p:sldId id="276" r:id="rId10"/>
    <p:sldId id="271" r:id="rId11"/>
    <p:sldId id="270" r:id="rId12"/>
    <p:sldId id="278" r:id="rId13"/>
    <p:sldId id="280" r:id="rId14"/>
    <p:sldId id="272" r:id="rId15"/>
    <p:sldId id="274" r:id="rId16"/>
    <p:sldId id="281" r:id="rId17"/>
    <p:sldId id="261" r:id="rId18"/>
    <p:sldId id="277" r:id="rId19"/>
    <p:sldId id="282" r:id="rId20"/>
    <p:sldId id="283" r:id="rId21"/>
    <p:sldId id="284" r:id="rId22"/>
    <p:sldId id="285" r:id="rId23"/>
    <p:sldId id="286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25E38-9EB0-46FD-B0F0-2A3C3E24CC05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EBF76-2F14-4B5F-B727-A3A692F15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EBF76-2F14-4B5F-B727-A3A692F15C5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EBF76-2F14-4B5F-B727-A3A692F15C5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фоны и шаблоны\д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AB79F-FE90-45FB-8F76-2F5A62A8EA87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F4BF4-C0C7-4278-B57D-EB0726744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DDE5-A59B-46C0-B2FD-FE1407C287D8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C36E8-1102-48BF-A2B5-AAC2E378F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106DB-4516-49DD-B236-C685852C13FD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4218-7C94-4212-80FC-6E1E492A6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51B48-4EB9-48A2-8AED-CCC58E5360D2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283C3-3C50-49F8-9B6C-76384DA7E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CE20-E35F-43C1-A2B5-C63C331C8750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26BAC-5CC0-4CF4-9AE0-066F95EDC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F21A9-8C7A-471A-BC51-0356073EA4B9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8478-0E88-4F8E-8024-2B3855A74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477F8-E53D-4F2D-AC2F-5E8829762774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EF19F-C7C1-47DD-8BE8-284168EAA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DE5DB-03D3-400A-84AC-D5AF68782A7D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BFD2B-E90F-4962-9BFD-343EA9978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A7F2-19BE-404E-A841-334ACE3C8C00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AE6B5-60E1-4919-BF4D-34BAE4C51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E6654-3812-4D06-911D-5BB7D57EC7E2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E488-7697-498B-8891-F4EEFC644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8E28C-1752-403B-8476-B22FFF0ED429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9EC6D-6B6D-4EE6-A1FB-D943053A9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ADF3A-A087-4402-A80E-64D8A85510A7}" type="datetimeFigureOut">
              <a:rPr lang="ru-RU"/>
              <a:pPr>
                <a:defRPr/>
              </a:pPr>
              <a:t>03.04.2014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4FE40F-E11A-415F-8397-0931AB042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3" descr="D:\фоны и шаблоны\д.jpg"/>
          <p:cNvPicPr>
            <a:picLocks noChangeAspect="1" noChangeArrowheads="1"/>
          </p:cNvPicPr>
          <p:nvPr userDrawn="1"/>
        </p:nvPicPr>
        <p:blipFill>
          <a:blip r:embed="rId13"/>
          <a:srcRect r="82545"/>
          <a:stretch>
            <a:fillRect/>
          </a:stretch>
        </p:blipFill>
        <p:spPr bwMode="auto">
          <a:xfrm>
            <a:off x="0" y="0"/>
            <a:ext cx="157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928926" y="285728"/>
            <a:ext cx="6215074" cy="3314723"/>
          </a:xfrm>
        </p:spPr>
        <p:txBody>
          <a:bodyPr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uk-UA" sz="66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uk-UA" sz="6600" b="1" dirty="0" err="1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Бугайчук</a:t>
            </a: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uk-UA" sz="66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Оксана Степанівна</a:t>
            </a:r>
            <a:endParaRPr lang="ru-RU" sz="6600" b="1" dirty="0" smtClean="0">
              <a:solidFill>
                <a:srgbClr val="C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358346" cy="1752600"/>
          </a:xfrm>
        </p:spPr>
        <p:txBody>
          <a:bodyPr rtlCol="0">
            <a:no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42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Директор закладу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“ Загальноосвітня школа І-ІІ ст. села Козлів ”</a:t>
            </a:r>
            <a:endParaRPr lang="ru-RU" sz="42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Фото док.tif"/>
          <p:cNvPicPr>
            <a:picLocks noChangeAspect="1"/>
          </p:cNvPicPr>
          <p:nvPr/>
        </p:nvPicPr>
        <p:blipFill>
          <a:blip r:embed="rId2">
            <a:lum bright="10000"/>
          </a:blip>
          <a:srcRect t="3390"/>
          <a:stretch>
            <a:fillRect/>
          </a:stretch>
        </p:blipFill>
        <p:spPr>
          <a:xfrm>
            <a:off x="357158" y="357166"/>
            <a:ext cx="3214710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85728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Місія школи</a:t>
            </a:r>
            <a:endParaRPr lang="ru-RU" sz="5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356" y="1428736"/>
            <a:ext cx="707236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Створення сприятливих умов для  розвитку  освіченої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морально, фізично і психічно здорової; естетично розвиненої; трудолюбивої, адаптованої до життя в суспільстві, підприємливої особистості – громадянина України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166" y="3786190"/>
            <a:ext cx="764383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Головні завдання школи</a:t>
            </a:r>
            <a:endParaRPr lang="ru-RU" sz="48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5000636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Навчити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вихованців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працювати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пізнавати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протягом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усього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життя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світ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особистість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жити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серед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людей;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мистецтву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жити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5918" y="500042"/>
            <a:ext cx="71438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Робота школи</a:t>
            </a:r>
            <a:endParaRPr lang="ru-RU" sz="6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857356" y="1928802"/>
            <a:ext cx="7286644" cy="48936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2778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Педагогічний колектив школи працює над проблемою «Реалізація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особистісно-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орієнтованого  навчання і виховання в умовах функціонування моделі школи - Школа здоров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я»,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виховною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проблемою «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Виховання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позитивної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мотивації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учнів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на здоровий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спосіб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життя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» , проблемою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дитячої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організації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«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Найкраще всім здоровим жити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Проблема, над якою працює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соціально-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психологічна служба школи «Здоров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я- цінність нашого життя. Виховання морально і фізично здорової особистості ».</a:t>
            </a:r>
            <a:endParaRPr kumimoji="0" lang="uk-UA" sz="24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4572008"/>
            <a:ext cx="7572396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Для реалізації проблеми школи розроблена структура діяльності школи щодо формування і розвитку особистості, схеми управлінських дій зі створення оздоровчої системи.</a:t>
            </a:r>
          </a:p>
          <a:p>
            <a:pPr algn="ctr"/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 цією метою, постійно діє </a:t>
            </a:r>
            <a:r>
              <a:rPr lang="uk-UA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психолого</a:t>
            </a: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педагогічний семінар</a:t>
            </a:r>
          </a:p>
          <a:p>
            <a:pPr algn="ctr"/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 Інновації змісту і технології здорового способу життя ”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643042" y="0"/>
            <a:ext cx="7286676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Напрямки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роботи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навчального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закладу у 2013-2014 н.р.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мережі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закладу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відповідно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реальних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умов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проблем.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Забезпечення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системного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психолого-педагогічного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супроводу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всіх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учасників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навчально-виховного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процесу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Інформатизація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навчально-виховного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процесу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Повсякденне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виховання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поваги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Конституції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України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законодавства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державних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символів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Створення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оптимальних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умов для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навчання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виховання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збереження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зміцнення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їх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здоров’я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Створення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умов для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вільного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вивчення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державної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та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іноземних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Забезпечення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реалізації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71540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uk-UA" sz="4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Науково-методична </a:t>
            </a:r>
            <a:r>
              <a:rPr lang="uk-UA" sz="4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uk-UA" sz="4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діяльність</a:t>
            </a:r>
            <a:endParaRPr lang="ru-RU" sz="4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714356"/>
            <a:ext cx="6643718" cy="1015663"/>
          </a:xfrm>
          <a:prstGeom prst="rect">
            <a:avLst/>
          </a:prstGeom>
        </p:spPr>
        <p:txBody>
          <a:bodyPr wrap="square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Єдиний шлях, що веде </a:t>
            </a:r>
            <a:b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 майстерності – це діяльність. </a:t>
            </a:r>
            <a:b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Б. Шоу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250825" y="1643051"/>
            <a:ext cx="4249738" cy="928693"/>
          </a:xfrm>
          <a:prstGeom prst="flowChartOnlineStorage">
            <a:avLst/>
          </a:prstGeom>
          <a:solidFill>
            <a:schemeClr val="bg1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uk-UA" sz="28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МК</a:t>
            </a:r>
            <a:r>
              <a:rPr lang="uk-UA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r">
              <a:defRPr/>
            </a:pPr>
            <a:r>
              <a:rPr lang="uk-UA" sz="28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Локачинського</a:t>
            </a: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ОК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547813" y="2692400"/>
            <a:ext cx="4752975" cy="1728788"/>
          </a:xfrm>
          <a:prstGeom prst="flowChartPunchedTape">
            <a:avLst/>
          </a:prstGeom>
          <a:solidFill>
            <a:schemeClr val="bg1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uk-UA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Впровадження науково – </a:t>
            </a:r>
          </a:p>
          <a:p>
            <a:pPr algn="ctr">
              <a:defRPr/>
            </a:pPr>
            <a:r>
              <a:rPr lang="uk-UA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методичної проблеми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4284663" y="1700213"/>
            <a:ext cx="4573617" cy="936625"/>
          </a:xfrm>
          <a:prstGeom prst="flowChartOnlineStorage">
            <a:avLst/>
          </a:prstGeom>
          <a:solidFill>
            <a:schemeClr val="bg1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uk-UA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Районні семінари </a:t>
            </a: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932362" y="4214818"/>
            <a:ext cx="4211638" cy="1000132"/>
          </a:xfrm>
          <a:prstGeom prst="flowChartOnlineStorage">
            <a:avLst/>
          </a:prstGeom>
          <a:solidFill>
            <a:schemeClr val="bg1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defRPr/>
            </a:pP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Педагогічна</a:t>
            </a: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рада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000250" y="5357813"/>
            <a:ext cx="6000750" cy="1008062"/>
          </a:xfrm>
          <a:prstGeom prst="flowChartOnlineStorage">
            <a:avLst/>
          </a:prstGeom>
          <a:solidFill>
            <a:schemeClr val="bg1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defRPr/>
            </a:pPr>
            <a:r>
              <a:rPr lang="uk-UA" sz="28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Психолого</a:t>
            </a:r>
            <a:r>
              <a:rPr lang="uk-UA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педагогічний</a:t>
            </a:r>
          </a:p>
          <a:p>
            <a:pPr>
              <a:defRPr/>
            </a:pPr>
            <a:r>
              <a:rPr lang="uk-UA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семінар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0"/>
            <a:ext cx="7572396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Участь у організації та проведенні  семінарів</a:t>
            </a:r>
            <a:endParaRPr lang="ru-RU" sz="5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04" y="3000372"/>
            <a:ext cx="7572396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 typeface="Wingdings" pitchFamily="2" charset="2"/>
              <a:buChar char="ü"/>
            </a:pPr>
            <a:r>
              <a:rPr lang="uk-UA" sz="2000" dirty="0" smtClean="0"/>
              <a:t> 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Обласний семінар керівників опорних шкіл з розвитку інноваційної діяльності 2007р.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Районний семінар директорів шкіл 2004 р.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Заступники директорів шкіл з навчально-виховної роботи 2005 р.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РМО учителів фізкультури , математики, української мови і літератури, історії, вчителів початкових класів, основ здоров'я, світової літератури, інформатики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571480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714480" y="1285860"/>
            <a:ext cx="74295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975" algn="ctr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Учні школи мають можливість для реалізації своїх творчих здібностей: беруть участь у різноманітних конкурсах та предметних олімпіадах, займаються  у  гуртках  за інтересами.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18" y="142852"/>
            <a:ext cx="72152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Результати діяльності</a:t>
            </a:r>
            <a:endParaRPr lang="ru-RU" sz="48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Picture 4" descr="C:\Documents and Settings\Admin\Рабочий стол\Новая папка\Фото0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116792" y="2312176"/>
            <a:ext cx="2743200" cy="3833839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Новая папка\Фото02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857628"/>
            <a:ext cx="3824805" cy="2777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09" y="1142985"/>
          <a:ext cx="8501091" cy="4875296"/>
        </p:xfrm>
        <a:graphic>
          <a:graphicData uri="http://schemas.openxmlformats.org/drawingml/2006/table">
            <a:tbl>
              <a:tblPr/>
              <a:tblGrid>
                <a:gridCol w="2348772"/>
                <a:gridCol w="1018722"/>
                <a:gridCol w="1086318"/>
                <a:gridCol w="1085368"/>
                <a:gridCol w="1078704"/>
                <a:gridCol w="942555"/>
                <a:gridCol w="940652"/>
              </a:tblGrid>
              <a:tr h="1084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Брали участь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2008 р.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2009 р.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2010р.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2011р.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 р.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 р.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Стали призерами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62610" algn="ctr"/>
                        </a:tabLs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	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І місце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 </a:t>
                      </a:r>
                      <a:r>
                        <a:rPr lang="uk-UA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місце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 </a:t>
                      </a:r>
                      <a:r>
                        <a:rPr lang="uk-UA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місце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IV </a:t>
                      </a:r>
                      <a:r>
                        <a:rPr lang="uk-UA" sz="20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місце</a:t>
                      </a: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i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</a:t>
                      </a:r>
                      <a:endParaRPr lang="ru-RU" sz="20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71604" y="142852"/>
            <a:ext cx="757239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Наші досягнення</a:t>
            </a:r>
            <a:endParaRPr lang="ru-RU" sz="5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"/>
            <a:ext cx="8610600" cy="1500175"/>
          </a:xfrm>
          <a:solidFill>
            <a:schemeClr val="bg1"/>
          </a:solidFill>
        </p:spPr>
        <p:txBody>
          <a:bodyPr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Соціально – психологічна </a:t>
            </a:r>
            <a:br>
              <a:rPr lang="uk-UA" sz="4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uk-UA" sz="4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служба</a:t>
            </a:r>
            <a:endParaRPr lang="ru-RU" sz="48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857224" y="1571612"/>
            <a:ext cx="5429288" cy="3500462"/>
          </a:xfrm>
        </p:spPr>
        <p:txBody>
          <a:bodyPr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Щорічно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просліджує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позитивну динаміку, яка виникає в результаті соціально – корекційного супроводу  учнів.</a:t>
            </a:r>
            <a:endParaRPr lang="uk-UA" sz="20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Проводить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діагностику класних колективів, педагогічного колективу.</a:t>
            </a:r>
            <a:endParaRPr lang="uk-UA" sz="20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Організовує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зустрічі дітей з лікарями щодо профілактики здорового способу життя.</a:t>
            </a:r>
          </a:p>
          <a:p>
            <a:pPr>
              <a:buClr>
                <a:srgbClr val="7030A0"/>
              </a:buCl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 метою корекції виховної роботи і взаємодії сім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ї та школи 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проводить загальношкільні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лекторії  для батьків.</a:t>
            </a:r>
          </a:p>
          <a:p>
            <a:pPr>
              <a:buNone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5" name="Picture 1" descr="C:\Users\us\Desktop\фото 3 клас\DSC00578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143636" y="4643446"/>
            <a:ext cx="3000364" cy="2214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072198" y="1714488"/>
            <a:ext cx="307180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  <p:bldP spid="563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728"/>
            <a:ext cx="8676456" cy="1500198"/>
          </a:xfrm>
        </p:spPr>
        <p:txBody>
          <a:bodyPr>
            <a:no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Матеріально-навчальна база </a:t>
            </a:r>
            <a:endParaRPr lang="uk-UA" sz="60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04" y="2214554"/>
            <a:ext cx="7572396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Реконструкція теплиці під  паливну у 2008 р.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Підведено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газ до школи у 2008 р.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Проведено  опалення спортивного залу </a:t>
            </a:r>
            <a:endParaRPr lang="uk-UA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2010 р.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Встановлено внутрішні санітарні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кімнати</a:t>
            </a:r>
          </a:p>
          <a:p>
            <a:pPr marL="342900" indent="-342900">
              <a:buClr>
                <a:srgbClr val="FF0000"/>
              </a:buClr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2011 р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uk-UA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Придбано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комп'ютерну техніку  у 2013 р.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Придбано 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проектор у 2013 р.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Відремонтовано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майстерню, спортивний зал у 2012-2013 рр. </a:t>
            </a:r>
          </a:p>
          <a:p>
            <a:pPr marL="342900" indent="-342900"/>
            <a:endParaRPr lang="uk-UA" b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/>
            <a:endParaRPr lang="uk-UA" b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46836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-214338"/>
            <a:ext cx="71438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Школа сьогодні </a:t>
            </a:r>
            <a:endParaRPr lang="ru-RU" sz="6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Рисунок 2" descr="D:\Мои документы\Мои рисунки\Новая папка\P10005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381375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:\Мои документы\Мои рисунки\Новая папка\P10005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928670"/>
            <a:ext cx="364330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ои документы\Мои рисунки\Новая папка\P10005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342472"/>
            <a:ext cx="4643470" cy="351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7572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31800" algn="r">
              <a:tabLst>
                <a:tab pos="1955800" algn="l"/>
              </a:tabLst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Керувати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означає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прогнозувати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управляти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31800" algn="r">
              <a:tabLst>
                <a:tab pos="1955800" algn="l"/>
              </a:tabLst>
            </a:pP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організовувати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керувати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командою,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indent="431800" algn="r" eaLnBrk="0" hangingPunct="0">
              <a:tabLst>
                <a:tab pos="1955800" algn="l"/>
              </a:tabLst>
            </a:pP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направляти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перевіряти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indent="431800" algn="r" eaLnBrk="0" hangingPunct="0">
              <a:tabLst>
                <a:tab pos="1955800" algn="l"/>
              </a:tabLst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А.Файоль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918" y="2857496"/>
            <a:ext cx="7143800" cy="203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80000"/>
              </a:lnSpc>
            </a:pPr>
            <a:endParaRPr lang="uk-UA" b="1" dirty="0" smtClean="0"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Дата народження: 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06.о5 1972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Освіта: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Вища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Закінчила: </a:t>
            </a:r>
          </a:p>
          <a:p>
            <a:pPr>
              <a:lnSpc>
                <a:spcPct val="80000"/>
              </a:lnSpc>
            </a:pP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Володимир – Волинське педагогічне училище,  Волинський Державний Університет ім. Л.Українки</a:t>
            </a:r>
            <a:endParaRPr lang="en-US" sz="2000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Спеціальність за дипломом: 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“ Вихователь дошкільних установ ”, “ Вчитель історії ”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5143512"/>
            <a:ext cx="71438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Педагогічний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стаж :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3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рок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Стаж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керівної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роботи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 :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14 років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Предмет,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що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викладаю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: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історія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правознавство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</a:p>
          <a:p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Категорія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: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вища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480" y="1857364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Загальні відомості</a:t>
            </a:r>
            <a:endParaRPr lang="ru-RU" sz="5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\Desktop\фото 3 клас\20140227_09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000528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Picture 3" descr="C:\Users\us\Desktop\фото 3 клас\20140227_111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21484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4" name="Picture 4" descr="C:\Users\us\Desktop\фото 3 клас\DSC005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643314"/>
            <a:ext cx="4857784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\Desktop\фото 3 клас\Изображение 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000496" cy="328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7" name="Picture 3" descr="C:\Users\us\Desktop\фото 3 клас\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42852"/>
            <a:ext cx="4662518" cy="3514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PICT1334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357158" y="3571876"/>
            <a:ext cx="4143404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PICT1385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/>
          <a:stretch>
            <a:fillRect/>
          </a:stretch>
        </p:blipFill>
        <p:spPr bwMode="auto">
          <a:xfrm>
            <a:off x="4714876" y="3500438"/>
            <a:ext cx="4191000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0" y="142852"/>
            <a:ext cx="5500695" cy="307181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bliqueTopRight"/>
              <a:lightRig rig="threePt" dir="t"/>
            </a:scene3d>
          </a:bodyPr>
          <a:lstStyle/>
          <a:p>
            <a:pPr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Школа – 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мала </a:t>
            </a: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держава, </a:t>
            </a:r>
          </a:p>
          <a:p>
            <a:pPr algn="ctr"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золотий фонд якої – </a:t>
            </a:r>
          </a:p>
          <a:p>
            <a:pPr algn="ctr"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педагоги:</a:t>
            </a:r>
          </a:p>
          <a:p>
            <a:pPr algn="ctr"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унікальне поєднання молодості, </a:t>
            </a:r>
          </a:p>
          <a:p>
            <a:pPr algn="ctr"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мудрості, </a:t>
            </a:r>
          </a:p>
          <a:p>
            <a:pPr algn="ctr"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досвіду.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 descr="C:\Users\us\Desktop\фото 3 клас\DSC005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571480"/>
            <a:ext cx="3929090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1" name="Picture 3" descr="C:\Users\us\Desktop\фото 3 клас\DSC0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286124"/>
            <a:ext cx="4071966" cy="342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30425"/>
            <a:ext cx="8501122" cy="1470025"/>
          </a:xfrm>
        </p:spPr>
        <p:txBody>
          <a:bodyPr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80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Дякую за увагу</a:t>
            </a:r>
            <a:endParaRPr lang="ru-RU" sz="80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357166"/>
            <a:ext cx="707236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Курсова перепідготовка</a:t>
            </a:r>
            <a:endParaRPr lang="ru-RU" sz="4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4" name="Group 50"/>
          <p:cNvGraphicFramePr>
            <a:graphicFrameLocks/>
          </p:cNvGraphicFramePr>
          <p:nvPr/>
        </p:nvGraphicFramePr>
        <p:xfrm>
          <a:off x="1928794" y="1142984"/>
          <a:ext cx="6715173" cy="5537578"/>
        </p:xfrm>
        <a:graphic>
          <a:graphicData uri="http://schemas.openxmlformats.org/drawingml/2006/table">
            <a:tbl>
              <a:tblPr/>
              <a:tblGrid>
                <a:gridCol w="1205553"/>
                <a:gridCol w="1664976"/>
                <a:gridCol w="2238391"/>
                <a:gridCol w="1606253"/>
              </a:tblGrid>
              <a:tr h="1294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Термін навчання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Заклад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Тема, назва курсів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Документ про підвищення кваліфікації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11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Січень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2001р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Волинський інститут післядипломної педагогічної освіти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Настановчі</a:t>
                      </a: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курси для новопризначених директорів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Посвідчення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411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Січень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2007р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Волинський інститут післядипломної педагогічної освіти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Директори шкіл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Для вчителів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суспільно-гуманітарного циклу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Посвідчення.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11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Лютий 2012р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Волинський інститут післядипломної педагогічної освіти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Директори шкіл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Для вчителів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суспільно-гуманітарного циклу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Свідоцтво про підвищення кваліфікації.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357166"/>
            <a:ext cx="742955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Нагороди та грамоти</a:t>
            </a:r>
            <a:endParaRPr lang="ru-RU" sz="5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Рисунок 2" descr="Фото документи - 0001.tif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1857356" y="1571612"/>
            <a:ext cx="2734347" cy="4286280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Фото документи - 0002.tif"/>
          <p:cNvPicPr>
            <a:picLocks noChangeAspect="1"/>
          </p:cNvPicPr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5357818" y="1857364"/>
            <a:ext cx="3424974" cy="4714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документи - 0004.tif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1643042" y="285728"/>
            <a:ext cx="3786214" cy="57150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Фото документи - 0005.tif"/>
          <p:cNvPicPr>
            <a:picLocks noChangeAspect="1"/>
          </p:cNvPicPr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5500694" y="1714464"/>
            <a:ext cx="3643306" cy="5143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142852"/>
            <a:ext cx="7786742" cy="92332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Педагогічне </a:t>
            </a: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кредо</a:t>
            </a:r>
            <a:endParaRPr lang="uk-UA" sz="6600" b="1" i="1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endParaRPr lang="uk-UA" b="1" i="1" dirty="0" smtClean="0"/>
          </a:p>
          <a:p>
            <a:endParaRPr lang="uk-UA" b="1" i="1" dirty="0" smtClean="0"/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 директор в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одній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особі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покликаний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об’єднувати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вчителя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методиста, державного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інспектора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господарника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організатора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навчально-виховного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процесу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і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має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володіти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 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“… мистецтвом керівництва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 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так, щоб вчителів… об’єднували єдині переконання, щоб індивідуальна творчість текла невичерпним джерелом в єдиний потік колективної майстерності, колективної турботи про знання учнів»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                                                           В.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Сухомлинський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 </a:t>
            </a:r>
          </a:p>
          <a:p>
            <a:r>
              <a:rPr lang="uk-UA" dirty="0" smtClean="0"/>
              <a:t> </a:t>
            </a:r>
            <a:endParaRPr lang="ru-RU" dirty="0" smtClean="0"/>
          </a:p>
          <a:p>
            <a:endParaRPr lang="uk-UA" b="1" i="1" dirty="0" smtClean="0"/>
          </a:p>
          <a:p>
            <a:pPr algn="ctr"/>
            <a:endParaRPr lang="uk-UA" sz="4400" b="1" i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uk-UA" sz="4400" b="1" i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uk-UA" sz="44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9644130" cy="57461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Життєве</a:t>
            </a: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6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кредо</a:t>
            </a: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endParaRPr lang="ru-RU" sz="2800" b="1" i="1" dirty="0" smtClean="0">
              <a:latin typeface="Arial" pitchFamily="34" charset="0"/>
              <a:cs typeface="Arial" pitchFamily="34" charset="0"/>
            </a:endParaRP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endParaRPr lang="ru-RU" sz="4000" b="1" i="1" dirty="0" smtClean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Жити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а не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ходити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на роботу,</a:t>
            </a: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Любити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а не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відбувати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Разом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хвилюватись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разом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радіти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разом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творити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36000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майбутнє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України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14290"/>
            <a:ext cx="7143768" cy="6429396"/>
          </a:xfrm>
          <a:prstGeom prst="rect">
            <a:avLst/>
          </a:prstGeo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85918" y="357166"/>
            <a:ext cx="67151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Освіта — найважливіше із земних благ, 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якщо вона найвищої якості.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Інакше вона абсолютно даремна. 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Дж. Р. Кіплінг </a:t>
            </a:r>
            <a:endParaRPr kumimoji="0" lang="uk-UA" sz="2400" b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714480" y="0"/>
            <a:ext cx="742952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Інформаційна аналітична довідка про школу</a:t>
            </a: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Загальноосвітня школа І-ІІ ст. села Козлів функціонує з 1987 року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Поштова адреса: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45533 Волинська область, </a:t>
            </a:r>
            <a:r>
              <a:rPr kumimoji="0" lang="uk-UA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Локачинський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 ,село Козлів,вулиця Центральна 1, тел.2-12-40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Електронна адреса: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kozliv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zoh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@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ukr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 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net</a:t>
            </a:r>
            <a:endParaRPr kumimoji="0" lang="en-US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571604" y="1928802"/>
            <a:ext cx="757239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Соціально-педагогічна характеристика учнівського колективу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2013-2014 навчальний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рік 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школі налічується  94    учні   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57 хлопців  та 37  дівчат.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Початкова ланка – 41 учень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Старша ланка – 54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учні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Дітей-інвалідів –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учні;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Багатодітні сім’ї  - 29 учнів;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Малозабезпечені – 8 учнів.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71604" y="4714884"/>
            <a:ext cx="757239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Склад педагогічного колективу</a:t>
            </a:r>
            <a:endParaRPr kumimoji="0" lang="uk-UA" sz="2400" b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спеціаліст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вищої категорії» -7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«спеціаліст І категорії» - 10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«спеціаліст ІІ категорії» - 3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b="1" i="1" u="sng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uk-UA" b="1" i="1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едагогічні </a:t>
            </a:r>
            <a:r>
              <a:rPr kumimoji="0" lang="uk-UA" b="1" i="1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звання:</a:t>
            </a:r>
            <a:endParaRPr kumimoji="0" lang="ru-RU" b="1" i="1" u="sng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вчитель-методист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-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«старший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вчитель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- 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kumimoji="0" lang="uk-UA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892</Words>
  <Application>Microsoft Office PowerPoint</Application>
  <PresentationFormat>Экран (4:3)</PresentationFormat>
  <Paragraphs>175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         Бугайчук  Оксана Степанівна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Соціально – психологічна  служба</vt:lpstr>
      <vt:lpstr>Матеріально-навчальна база </vt:lpstr>
      <vt:lpstr>Слайд 19</vt:lpstr>
      <vt:lpstr>Слайд 20</vt:lpstr>
      <vt:lpstr>Слайд 21</vt:lpstr>
      <vt:lpstr>Слайд 22</vt:lpstr>
      <vt:lpstr>Дякую за увагу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us</cp:lastModifiedBy>
  <cp:revision>41</cp:revision>
  <dcterms:created xsi:type="dcterms:W3CDTF">2012-03-20T17:33:40Z</dcterms:created>
  <dcterms:modified xsi:type="dcterms:W3CDTF">2014-04-03T11:25:17Z</dcterms:modified>
</cp:coreProperties>
</file>